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313" r:id="rId4"/>
    <p:sldId id="275" r:id="rId5"/>
    <p:sldId id="277" r:id="rId6"/>
    <p:sldId id="279" r:id="rId7"/>
    <p:sldId id="280" r:id="rId8"/>
    <p:sldId id="30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74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C8056-A695-4949-B2F6-93FBC6EAA61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4C9F2-D68F-4A1F-A14E-B98D5ECCC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45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9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38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66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4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6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49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7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4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92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16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2019-17E1-4BB1-9245-E24E6499C213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5DD44-36A3-4A42-AC0D-CFC58ED96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4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oolreferat.com/%D0%A1%D0%BE%D0%B7%D0%BD%D0%B0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01658"/>
            <a:ext cx="9144000" cy="1172578"/>
          </a:xfrm>
        </p:spPr>
        <p:txBody>
          <a:bodyPr>
            <a:noAutofit/>
          </a:bodyPr>
          <a:lstStyle/>
          <a:p>
            <a:r>
              <a:rPr lang="ru-RU" sz="4400" b="1" smtClean="0"/>
              <a:t>Лекция 9. Психические </a:t>
            </a:r>
            <a:r>
              <a:rPr lang="ru-RU" sz="4400" b="1" dirty="0" smtClean="0"/>
              <a:t>процессы: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>
                <a:solidFill>
                  <a:schemeClr val="tx2"/>
                </a:solidFill>
              </a:rPr>
              <a:t>Внимание. Воображение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588" y="2058211"/>
            <a:ext cx="6195526" cy="4258613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ВОПРОСЫ:</a:t>
            </a:r>
          </a:p>
          <a:p>
            <a:pPr algn="l"/>
            <a:r>
              <a:rPr lang="ru-RU" b="1" dirty="0" smtClean="0"/>
              <a:t>1.Внимание </a:t>
            </a:r>
            <a:r>
              <a:rPr lang="ru-RU" b="1" dirty="0"/>
              <a:t>как сквозной психический процесс. </a:t>
            </a:r>
            <a:endParaRPr lang="ru-RU" b="1" dirty="0" smtClean="0"/>
          </a:p>
          <a:p>
            <a:pPr algn="l"/>
            <a:r>
              <a:rPr lang="ru-RU" b="1" dirty="0" smtClean="0"/>
              <a:t>2.Понятие</a:t>
            </a:r>
            <a:r>
              <a:rPr lang="ru-RU" b="1" dirty="0"/>
              <a:t>, виды, свойства внимания. </a:t>
            </a:r>
            <a:endParaRPr lang="ru-RU" b="1" dirty="0" smtClean="0"/>
          </a:p>
          <a:p>
            <a:pPr algn="l"/>
            <a:r>
              <a:rPr lang="ru-RU" b="1" dirty="0" smtClean="0"/>
              <a:t>3.Теории </a:t>
            </a:r>
            <a:r>
              <a:rPr lang="ru-RU" b="1" dirty="0"/>
              <a:t>внимания</a:t>
            </a:r>
            <a:r>
              <a:rPr lang="ru-RU" b="1" dirty="0" smtClean="0"/>
              <a:t>.</a:t>
            </a:r>
          </a:p>
          <a:p>
            <a:pPr algn="l"/>
            <a:r>
              <a:rPr lang="ru-RU" b="1" dirty="0" smtClean="0"/>
              <a:t>4.Определение и виды воображения.</a:t>
            </a:r>
          </a:p>
          <a:p>
            <a:pPr algn="l"/>
            <a:r>
              <a:rPr lang="ru-RU" b="1" dirty="0" smtClean="0"/>
              <a:t>5. Функции воображения, его развитие.</a:t>
            </a:r>
          </a:p>
          <a:p>
            <a:pPr algn="l"/>
            <a:r>
              <a:rPr lang="ru-RU" b="1" dirty="0" smtClean="0"/>
              <a:t>6. Воображение и органические процессы.</a:t>
            </a:r>
            <a:endParaRPr lang="ru-RU" dirty="0" smtClean="0"/>
          </a:p>
          <a:p>
            <a:pPr algn="l"/>
            <a:endParaRPr lang="ru-RU" dirty="0"/>
          </a:p>
          <a:p>
            <a:pPr algn="l"/>
            <a:endParaRPr lang="ru-RU" dirty="0"/>
          </a:p>
          <a:p>
            <a:pPr algn="l"/>
            <a:endParaRPr lang="ru-RU" b="1" dirty="0" smtClean="0"/>
          </a:p>
          <a:p>
            <a:pPr algn="l"/>
            <a:endParaRPr lang="ru-RU" b="1" dirty="0"/>
          </a:p>
        </p:txBody>
      </p:sp>
      <p:pic>
        <p:nvPicPr>
          <p:cNvPr id="4" name="Picture 1" descr="C:\Users\moi\Desktop\psihologia_vnimania-3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114" y="1782147"/>
            <a:ext cx="5462534" cy="48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59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...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 есть именно та дверь, через которую проходит все, что только входит в душу человека из внешнего мира.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					</a:t>
            </a:r>
            <a:r>
              <a:rPr lang="ru-RU" dirty="0" err="1" smtClean="0"/>
              <a:t>К.Д.Ушинский</a:t>
            </a:r>
            <a:endParaRPr lang="ru-RU" dirty="0"/>
          </a:p>
        </p:txBody>
      </p:sp>
      <p:pic>
        <p:nvPicPr>
          <p:cNvPr id="5122" name="Picture 2" descr="C:\Users\moi\Desktop\49879r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481" y="2988297"/>
            <a:ext cx="8382000" cy="362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4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i\Desktop\Vnimani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11" y="471340"/>
            <a:ext cx="10463752" cy="607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6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877" y="404665"/>
            <a:ext cx="11288213" cy="60987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Внимание  </a:t>
            </a:r>
            <a:r>
              <a:rPr lang="ru-RU" dirty="0"/>
              <a:t>не считают особым психическим процессом, как </a:t>
            </a:r>
            <a:r>
              <a:rPr lang="ru-RU" dirty="0" smtClean="0"/>
              <a:t>восприятие, </a:t>
            </a:r>
            <a:r>
              <a:rPr lang="ru-RU" dirty="0"/>
              <a:t>память или мышление.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как бы “жертвует собой” ради них и обеспечивает успешную и четкую работу нашего сознания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Внимание </a:t>
            </a:r>
            <a:r>
              <a:rPr lang="ru-RU" dirty="0"/>
              <a:t>всегда проявляется в определенных конкретных психических процессах: мы всматриваемся, вслушиваемся, принюхиваемся, мы обдумываем задачу или, забыв обо всем на свете, пишем сочинение. </a:t>
            </a:r>
            <a:endParaRPr lang="ru-RU" dirty="0" smtClean="0"/>
          </a:p>
          <a:p>
            <a:r>
              <a:rPr lang="ru-RU" dirty="0" smtClean="0"/>
              <a:t>Внимание </a:t>
            </a:r>
            <a:r>
              <a:rPr lang="ru-RU" dirty="0"/>
              <a:t>может быть направлено на объекты внешнего мира или на собственную внутреннюю жизнь</a:t>
            </a:r>
            <a:r>
              <a:rPr lang="ru-RU" dirty="0" smtClean="0"/>
              <a:t>.</a:t>
            </a:r>
          </a:p>
          <a:p>
            <a:r>
              <a:rPr lang="ru-RU" dirty="0"/>
              <a:t>Проблема внимания стала центральной при изучении психофизиологических механизмов познавательных процессов — восприятия, памяти, мышления, принятия решения. </a:t>
            </a:r>
          </a:p>
          <a:p>
            <a:r>
              <a:rPr lang="ru-RU" dirty="0"/>
              <a:t>Внимание интенсивно изучается в связи с выявлением факторов, влияющих на эффективность деятельности человека, включая его обучение. </a:t>
            </a:r>
          </a:p>
          <a:p>
            <a:r>
              <a:rPr lang="ru-RU" dirty="0"/>
              <a:t>Оно включено в контекст изучения механизмов регуляции уровня бодрствования, функций модулирующей системы мозга, а также проблемы </a:t>
            </a:r>
            <a:r>
              <a:rPr lang="ru-RU" dirty="0">
                <a:hlinkClick r:id="rId2"/>
              </a:rPr>
              <a:t>сознания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1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6" y="448680"/>
            <a:ext cx="11085248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400" dirty="0"/>
              <a:t>Психическую жизнь личности нередко сравнивают с потоком из образов воспринимаемых предметов и явлений, мыслей и чувств, впечатлений от них, воспоминаний о том, что было, и образов представляемого будущего. </a:t>
            </a:r>
          </a:p>
          <a:p>
            <a:r>
              <a:rPr lang="ru-RU" sz="4400" dirty="0"/>
              <a:t>В этот поток беспрерывно вливаются все новые и новые ручейки, порожденные нашей деятельностью в окружающем мире, общением с другими людьми, изменениями в собственном психическом и физическом состояниях и т. д. </a:t>
            </a:r>
          </a:p>
          <a:p>
            <a:r>
              <a:rPr lang="ru-RU" sz="4400" dirty="0"/>
              <a:t>Почему же наша психическая деятельность все же не превращается в половодье, а течет по определенному руслу, удерживается в том или ином направлении? </a:t>
            </a:r>
          </a:p>
          <a:p>
            <a:r>
              <a:rPr lang="ru-RU" sz="4400" dirty="0"/>
              <a:t>Эта упорядоченность достигается благодаря особому свойству психики, которое называется вниманием.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5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643812"/>
            <a:ext cx="5181600" cy="553315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Когда мы говорим о внимании, то подразумеваем также сосредоточенность, углубленность в деятельность. 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Чем </a:t>
            </a:r>
            <a:r>
              <a:rPr lang="ru-RU" dirty="0">
                <a:solidFill>
                  <a:schemeClr val="accent1"/>
                </a:solidFill>
              </a:rPr>
              <a:t>труднее стоящая перед человеком задача, тем, очевидно, </a:t>
            </a:r>
            <a:r>
              <a:rPr lang="ru-RU" dirty="0" err="1">
                <a:solidFill>
                  <a:schemeClr val="accent1"/>
                </a:solidFill>
              </a:rPr>
              <a:t>напряженнее</a:t>
            </a:r>
            <a:r>
              <a:rPr lang="ru-RU" dirty="0">
                <a:solidFill>
                  <a:schemeClr val="accent1"/>
                </a:solidFill>
              </a:rPr>
              <a:t>, интенсивнее, </a:t>
            </a:r>
            <a:r>
              <a:rPr lang="ru-RU" dirty="0" err="1">
                <a:solidFill>
                  <a:schemeClr val="accent1"/>
                </a:solidFill>
              </a:rPr>
              <a:t>углубленнее</a:t>
            </a:r>
            <a:r>
              <a:rPr lang="ru-RU" dirty="0">
                <a:solidFill>
                  <a:schemeClr val="accent1"/>
                </a:solidFill>
              </a:rPr>
              <a:t> будет его внимание, и, наоборот, чем легче задача, тем менее углубленным является его внимание</a:t>
            </a:r>
            <a:r>
              <a:rPr lang="ru-RU" dirty="0"/>
              <a:t>.</a:t>
            </a:r>
          </a:p>
        </p:txBody>
      </p:sp>
      <p:pic>
        <p:nvPicPr>
          <p:cNvPr id="7170" name="Picture 2" descr="C:\Users\moi\Desktop\imgpreview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1052736"/>
            <a:ext cx="367240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5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3265" y="692696"/>
            <a:ext cx="5786535" cy="590465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Во многом современное представление о внимании и его функциях интуитивно было описано более 100 лет назад Уильямом Джеймсом, который дал следующую характеристику вниманию. </a:t>
            </a:r>
          </a:p>
          <a:p>
            <a:r>
              <a:rPr lang="ru-RU" dirty="0"/>
              <a:t>Внимание — «это овладение умом в четкой и яркой форме одним из нескольких наличествующих объектов. </a:t>
            </a:r>
          </a:p>
          <a:p>
            <a:r>
              <a:rPr lang="ru-RU" dirty="0"/>
              <a:t>Суть этого процесса — фокусирование, концентрирование сознания. </a:t>
            </a:r>
          </a:p>
          <a:p>
            <a:r>
              <a:rPr lang="ru-RU" dirty="0"/>
              <a:t>Внимание приводит к отвлечению от некоторых вещей для того, чтобы можно было эффективно заняться другими. </a:t>
            </a:r>
          </a:p>
          <a:p>
            <a:r>
              <a:rPr lang="ru-RU" dirty="0"/>
              <a:t>Состояние внимания противоположно рассеянному, затемненному состоянию». </a:t>
            </a:r>
          </a:p>
          <a:p>
            <a:endParaRPr lang="ru-RU" dirty="0"/>
          </a:p>
        </p:txBody>
      </p:sp>
      <p:pic>
        <p:nvPicPr>
          <p:cNvPr id="11266" name="Picture 2" descr="C:\Users\moi\Desktop\61479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1052736"/>
            <a:ext cx="3079948" cy="424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oi\Desktop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88641"/>
            <a:ext cx="9144000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8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178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Лекция 9. Психические процессы: Внимание. Воображение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37</cp:revision>
  <dcterms:created xsi:type="dcterms:W3CDTF">2021-01-11T13:48:03Z</dcterms:created>
  <dcterms:modified xsi:type="dcterms:W3CDTF">2021-01-17T16:05:43Z</dcterms:modified>
</cp:coreProperties>
</file>